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5" r:id="rId4"/>
    <p:sldId id="266" r:id="rId5"/>
    <p:sldId id="267" r:id="rId6"/>
    <p:sldId id="261" r:id="rId7"/>
    <p:sldId id="268" r:id="rId8"/>
    <p:sldId id="269" r:id="rId9"/>
    <p:sldId id="270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476C8B"/>
    <a:srgbClr val="003399"/>
    <a:srgbClr val="336699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 autoAdjust="0"/>
  </p:normalViewPr>
  <p:slideViewPr>
    <p:cSldViewPr showGuide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12A71A0-8E39-4018-9614-0D357953B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2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3220F2B-70EA-4BF8-B53A-81EC86EB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3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nner_H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gradFill rotWithShape="1">
            <a:gsLst>
              <a:gs pos="0">
                <a:srgbClr val="476C8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latin typeface="Times New Roman" pitchFamily="18" charset="0"/>
              </a:rPr>
              <a:t>NOAA’s  CENTER  </a:t>
            </a:r>
            <a:r>
              <a:rPr lang="en-US" altLang="en-US" sz="1600" b="1" i="1" smtClean="0">
                <a:latin typeface="Times New Roman" pitchFamily="18" charset="0"/>
              </a:rPr>
              <a:t>for  </a:t>
            </a:r>
            <a:r>
              <a:rPr lang="en-US" altLang="en-US" sz="1600" b="1" smtClean="0">
                <a:latin typeface="Times New Roman" pitchFamily="18" charset="0"/>
              </a:rPr>
              <a:t>OPERATIONAL  OCEANOGRAPHIC  PRODUCTS  </a:t>
            </a:r>
            <a:r>
              <a:rPr lang="en-US" altLang="en-US" sz="1600" b="1" i="1" smtClean="0">
                <a:latin typeface="Times New Roman" pitchFamily="18" charset="0"/>
              </a:rPr>
              <a:t>and  </a:t>
            </a:r>
            <a:r>
              <a:rPr lang="en-US" altLang="en-US" sz="1600" b="1" smtClean="0">
                <a:latin typeface="Times New Roman" pitchFamily="18" charset="0"/>
              </a:rPr>
              <a:t>SERVICES</a:t>
            </a:r>
          </a:p>
        </p:txBody>
      </p:sp>
      <p:pic>
        <p:nvPicPr>
          <p:cNvPr id="6" name="Picture 6" descr="noaano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96025"/>
            <a:ext cx="593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521450"/>
            <a:ext cx="9144000" cy="336550"/>
          </a:xfrm>
          <a:prstGeom prst="rect">
            <a:avLst/>
          </a:prstGeom>
          <a:gradFill rotWithShape="1">
            <a:gsLst>
              <a:gs pos="0">
                <a:srgbClr val="476C8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latin typeface="Times New Roman" pitchFamily="18" charset="0"/>
              </a:rPr>
              <a:t>NOAA’s  CENTER  </a:t>
            </a:r>
            <a:r>
              <a:rPr lang="en-US" altLang="en-US" sz="1600" b="1" i="1" smtClean="0">
                <a:latin typeface="Times New Roman" pitchFamily="18" charset="0"/>
              </a:rPr>
              <a:t>for  </a:t>
            </a:r>
            <a:r>
              <a:rPr lang="en-US" altLang="en-US" sz="1600" b="1" smtClean="0">
                <a:latin typeface="Times New Roman" pitchFamily="18" charset="0"/>
              </a:rPr>
              <a:t>OPERATIONAL  OCEANOGRAPHIC  PRODUCTS  </a:t>
            </a:r>
            <a:r>
              <a:rPr lang="en-US" altLang="en-US" sz="1600" b="1" i="1" smtClean="0">
                <a:latin typeface="Times New Roman" pitchFamily="18" charset="0"/>
              </a:rPr>
              <a:t>and  </a:t>
            </a:r>
            <a:r>
              <a:rPr lang="en-US" altLang="en-US" sz="1600" b="1" smtClean="0">
                <a:latin typeface="Times New Roman" pitchFamily="18" charset="0"/>
              </a:rPr>
              <a:t>SERVICES</a:t>
            </a:r>
          </a:p>
        </p:txBody>
      </p:sp>
      <p:pic>
        <p:nvPicPr>
          <p:cNvPr id="8" name="Picture 8" descr="noaanoword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96025"/>
            <a:ext cx="593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193925"/>
            <a:ext cx="9144000" cy="12350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92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348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7800" y="296863"/>
            <a:ext cx="195580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96863"/>
            <a:ext cx="571500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07950" y="6237288"/>
            <a:ext cx="431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3756546-1735-4361-9D2E-7F43D7B48016}" type="slidenum">
              <a:rPr lang="en-US" altLang="en-US" sz="12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5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24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024063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4063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46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14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8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296863"/>
            <a:ext cx="782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24063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gradFill rotWithShape="1">
            <a:gsLst>
              <a:gs pos="0">
                <a:srgbClr val="476C8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latin typeface="Times New Roman" pitchFamily="18" charset="0"/>
              </a:rPr>
              <a:t>NOAA’s  CENTER  </a:t>
            </a:r>
            <a:r>
              <a:rPr lang="en-US" altLang="en-US" sz="1600" b="1" i="1" smtClean="0">
                <a:latin typeface="Times New Roman" pitchFamily="18" charset="0"/>
              </a:rPr>
              <a:t>for  </a:t>
            </a:r>
            <a:r>
              <a:rPr lang="en-US" altLang="en-US" sz="1600" b="1" smtClean="0">
                <a:latin typeface="Times New Roman" pitchFamily="18" charset="0"/>
              </a:rPr>
              <a:t>OPERATIONAL  OCEANOGRAPHIC  PRODUCTS  </a:t>
            </a:r>
            <a:r>
              <a:rPr lang="en-US" altLang="en-US" sz="1600" b="1" i="1" smtClean="0">
                <a:latin typeface="Times New Roman" pitchFamily="18" charset="0"/>
              </a:rPr>
              <a:t>and  </a:t>
            </a:r>
            <a:r>
              <a:rPr lang="en-US" altLang="en-US" sz="1600" b="1" smtClean="0">
                <a:latin typeface="Times New Roman" pitchFamily="18" charset="0"/>
              </a:rPr>
              <a:t>SERVICES</a:t>
            </a:r>
          </a:p>
        </p:txBody>
      </p:sp>
      <p:pic>
        <p:nvPicPr>
          <p:cNvPr id="1029" name="Picture 5" descr="noaanoword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96025"/>
            <a:ext cx="593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6521450"/>
            <a:ext cx="9144000" cy="336550"/>
          </a:xfrm>
          <a:prstGeom prst="rect">
            <a:avLst/>
          </a:prstGeom>
          <a:gradFill rotWithShape="1">
            <a:gsLst>
              <a:gs pos="0">
                <a:srgbClr val="476C8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latin typeface="Times New Roman" pitchFamily="18" charset="0"/>
              </a:rPr>
              <a:t>NOAA’s  CENTER  </a:t>
            </a:r>
            <a:r>
              <a:rPr lang="en-US" altLang="en-US" sz="1600" b="1" i="1" smtClean="0">
                <a:latin typeface="Times New Roman" pitchFamily="18" charset="0"/>
              </a:rPr>
              <a:t>for  </a:t>
            </a:r>
            <a:r>
              <a:rPr lang="en-US" altLang="en-US" sz="1600" b="1" smtClean="0">
                <a:latin typeface="Times New Roman" pitchFamily="18" charset="0"/>
              </a:rPr>
              <a:t>OPERATIONAL  OCEANOGRAPHIC  PRODUCTS  </a:t>
            </a:r>
            <a:r>
              <a:rPr lang="en-US" altLang="en-US" sz="1600" b="1" i="1" smtClean="0">
                <a:latin typeface="Times New Roman" pitchFamily="18" charset="0"/>
              </a:rPr>
              <a:t>and  </a:t>
            </a:r>
            <a:r>
              <a:rPr lang="en-US" altLang="en-US" sz="1600" b="1" smtClean="0">
                <a:latin typeface="Times New Roman" pitchFamily="18" charset="0"/>
              </a:rPr>
              <a:t>SERVICES</a:t>
            </a:r>
          </a:p>
        </p:txBody>
      </p:sp>
      <p:pic>
        <p:nvPicPr>
          <p:cNvPr id="1031" name="Picture 8" descr="noaanoword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96025"/>
            <a:ext cx="593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4"/>
          <p:cNvSpPr>
            <a:spLocks noChangeShapeType="1"/>
          </p:cNvSpPr>
          <p:nvPr userDrawn="1"/>
        </p:nvSpPr>
        <p:spPr bwMode="auto">
          <a:xfrm>
            <a:off x="684213" y="1557338"/>
            <a:ext cx="7812087" cy="0"/>
          </a:xfrm>
          <a:prstGeom prst="line">
            <a:avLst/>
          </a:prstGeom>
          <a:noFill/>
          <a:ln w="76200">
            <a:solidFill>
              <a:srgbClr val="476C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990600" y="2097088"/>
            <a:ext cx="73914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b"/>
          <a:lstStyle>
            <a:lvl1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400" kern="0" dirty="0">
                <a:solidFill>
                  <a:srgbClr val="002060"/>
                </a:solidFill>
              </a:rPr>
              <a:t>118th GOES Data Collection System </a:t>
            </a:r>
            <a:r>
              <a:rPr lang="en-US" sz="4400" kern="0" dirty="0" smtClean="0">
                <a:solidFill>
                  <a:srgbClr val="002060"/>
                </a:solidFill>
              </a:rPr>
              <a:t>Meeting</a:t>
            </a:r>
            <a:endParaRPr lang="en-US" sz="4400" kern="0" dirty="0">
              <a:solidFill>
                <a:srgbClr val="FFC000"/>
              </a:solidFill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50825" y="3892550"/>
            <a:ext cx="86423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6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Arial" charset="0"/>
              </a:rPr>
              <a:t>NOAA/NOS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  <a:latin typeface="Arial" charset="0"/>
              </a:rPr>
              <a:t>Center for Operational Oceanographic Products and Services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2060"/>
                </a:solidFill>
                <a:latin typeface="Arial" charset="0"/>
              </a:rPr>
              <a:t>User Report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charset="0"/>
              </a:rPr>
              <a:t>Technical Working Group (TWG) and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charset="0"/>
              </a:rPr>
              <a:t>Satellite Telemetry Interagency Working Group (STIWG)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Arial" charset="0"/>
              </a:rPr>
              <a:t>May 6-8, 2014</a:t>
            </a:r>
            <a:endParaRPr lang="en-US" altLang="en-US" sz="2000" b="1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27088" y="2024063"/>
            <a:ext cx="7453312" cy="4114800"/>
          </a:xfrm>
        </p:spPr>
        <p:txBody>
          <a:bodyPr/>
          <a:lstStyle/>
          <a:p>
            <a:r>
              <a:rPr lang="en-US" altLang="en-US" b="1" dirty="0" smtClean="0"/>
              <a:t>Who we are</a:t>
            </a:r>
          </a:p>
          <a:p>
            <a:r>
              <a:rPr lang="en-US" altLang="en-US" b="1" dirty="0" smtClean="0"/>
              <a:t>Use, number, and distribution of stations</a:t>
            </a:r>
          </a:p>
          <a:p>
            <a:r>
              <a:rPr lang="en-US" altLang="en-US" b="1" dirty="0" smtClean="0"/>
              <a:t>Performance experienced</a:t>
            </a:r>
          </a:p>
          <a:p>
            <a:r>
              <a:rPr lang="en-US" altLang="en-US" b="1" dirty="0" smtClean="0"/>
              <a:t>Unique applications or missions</a:t>
            </a:r>
          </a:p>
          <a:p>
            <a:r>
              <a:rPr lang="en-US" altLang="en-US" b="1" dirty="0" smtClean="0"/>
              <a:t>Future plans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National Water Level Observations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00808"/>
            <a:ext cx="812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Typical CO-OPS Stations</a:t>
            </a:r>
          </a:p>
        </p:txBody>
      </p:sp>
      <p:pic>
        <p:nvPicPr>
          <p:cNvPr id="1030" name="Picture 6" descr="Photo of station #8638863, Chesapeake Bay Bridge Tunnel, 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711924"/>
            <a:ext cx="34303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 of station #8737138, Chickasaw Creek, 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11924"/>
            <a:ext cx="34303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0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Physical Oceanographic Real-Time System (PORTS)</a:t>
            </a:r>
          </a:p>
        </p:txBody>
      </p:sp>
      <p:pic>
        <p:nvPicPr>
          <p:cNvPr id="6148" name="Picture 4" descr="PORTS graphic including a ship, water level gage, current meter and data collection platfo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" y="1756699"/>
            <a:ext cx="3551560" cy="27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1857333"/>
            <a:ext cx="4297680" cy="229293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Charleston Harbor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Cherry Point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Chesapeake Bay North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Chesapeake Bay South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Delaware River and Bay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Houston/Galveston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Humboldt Bay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Jacksonville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Lake Charles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L.A./Long Beach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Lower Columbia River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Lower Mississippi River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Mobile Bay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Narragansett Bay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New Haven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New London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NY/NJ Harbor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Pascagoula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Port of Anchorage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Sabine Neches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San Francisco Bay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chemeClr val="bg1"/>
                </a:solidFill>
              </a:rPr>
              <a:t>Soo</a:t>
            </a:r>
            <a:r>
              <a:rPr lang="en-US" sz="1100" dirty="0">
                <a:solidFill>
                  <a:schemeClr val="bg1"/>
                </a:solidFill>
              </a:rPr>
              <a:t> Locks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Tacoma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1"/>
                </a:solidFill>
              </a:rPr>
              <a:t>Tampa Bay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24" t="22127" r="25372" b="31936"/>
          <a:stretch/>
        </p:blipFill>
        <p:spPr>
          <a:xfrm>
            <a:off x="4391980" y="4542720"/>
            <a:ext cx="4657720" cy="1650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296" t="42714" r="59641" b="29940"/>
          <a:stretch/>
        </p:blipFill>
        <p:spPr>
          <a:xfrm>
            <a:off x="238675" y="4542720"/>
            <a:ext cx="3988106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Channel Use &amp; Numbers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57124"/>
              </p:ext>
            </p:extLst>
          </p:nvPr>
        </p:nvGraphicFramePr>
        <p:xfrm>
          <a:off x="1204489" y="1664804"/>
          <a:ext cx="6787891" cy="4608512"/>
        </p:xfrm>
        <a:graphic>
          <a:graphicData uri="http://schemas.openxmlformats.org/drawingml/2006/table">
            <a:tbl>
              <a:tblPr/>
              <a:tblGrid>
                <a:gridCol w="1911835"/>
                <a:gridCol w="1297943"/>
                <a:gridCol w="1227783"/>
                <a:gridCol w="1175165"/>
                <a:gridCol w="1175165"/>
              </a:tblGrid>
              <a:tr h="70921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Summaries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Baud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Assigned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Use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52W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</a:rPr>
                        <a:t>hrly</a:t>
                      </a:r>
                      <a:endParaRPr lang="en-US" sz="900" b="0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775" marR="8775" marT="8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hrly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72W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148W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150W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hrly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225E</a:t>
                      </a:r>
                    </a:p>
                  </a:txBody>
                  <a:tcPr marL="8775" marR="8775" marT="87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6-min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75" marR="8775" marT="87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732" t="22969" r="24327" b="20399"/>
          <a:stretch/>
        </p:blipFill>
        <p:spPr>
          <a:xfrm>
            <a:off x="800925" y="1736812"/>
            <a:ext cx="7542149" cy="4716524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Station Locations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2780928"/>
            <a:ext cx="25774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Pacific Territories including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Guam, Samoa, Wake,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and Kwajalein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341660" y="4258101"/>
            <a:ext cx="1319283" cy="1173708"/>
          </a:xfrm>
          <a:custGeom>
            <a:avLst/>
            <a:gdLst>
              <a:gd name="connsiteX0" fmla="*/ 1296537 w 1319283"/>
              <a:gd name="connsiteY0" fmla="*/ 0 h 1173708"/>
              <a:gd name="connsiteX1" fmla="*/ 1319283 w 1319283"/>
              <a:gd name="connsiteY1" fmla="*/ 59141 h 1173708"/>
              <a:gd name="connsiteX2" fmla="*/ 1251044 w 1319283"/>
              <a:gd name="connsiteY2" fmla="*/ 113732 h 1173708"/>
              <a:gd name="connsiteX3" fmla="*/ 1182806 w 1319283"/>
              <a:gd name="connsiteY3" fmla="*/ 181971 h 1173708"/>
              <a:gd name="connsiteX4" fmla="*/ 1205552 w 1319283"/>
              <a:gd name="connsiteY4" fmla="*/ 254759 h 1173708"/>
              <a:gd name="connsiteX5" fmla="*/ 1173707 w 1319283"/>
              <a:gd name="connsiteY5" fmla="*/ 272956 h 1173708"/>
              <a:gd name="connsiteX6" fmla="*/ 1059976 w 1319283"/>
              <a:gd name="connsiteY6" fmla="*/ 322998 h 1173708"/>
              <a:gd name="connsiteX7" fmla="*/ 1019033 w 1319283"/>
              <a:gd name="connsiteY7" fmla="*/ 350293 h 1173708"/>
              <a:gd name="connsiteX8" fmla="*/ 996286 w 1319283"/>
              <a:gd name="connsiteY8" fmla="*/ 418532 h 1173708"/>
              <a:gd name="connsiteX9" fmla="*/ 968991 w 1319283"/>
              <a:gd name="connsiteY9" fmla="*/ 454926 h 1173708"/>
              <a:gd name="connsiteX10" fmla="*/ 950794 w 1319283"/>
              <a:gd name="connsiteY10" fmla="*/ 527714 h 1173708"/>
              <a:gd name="connsiteX11" fmla="*/ 955343 w 1319283"/>
              <a:gd name="connsiteY11" fmla="*/ 605051 h 1173708"/>
              <a:gd name="connsiteX12" fmla="*/ 855259 w 1319283"/>
              <a:gd name="connsiteY12" fmla="*/ 682389 h 1173708"/>
              <a:gd name="connsiteX13" fmla="*/ 796119 w 1319283"/>
              <a:gd name="connsiteY13" fmla="*/ 723332 h 1173708"/>
              <a:gd name="connsiteX14" fmla="*/ 709683 w 1319283"/>
              <a:gd name="connsiteY14" fmla="*/ 796120 h 1173708"/>
              <a:gd name="connsiteX15" fmla="*/ 714233 w 1319283"/>
              <a:gd name="connsiteY15" fmla="*/ 896203 h 1173708"/>
              <a:gd name="connsiteX16" fmla="*/ 750627 w 1319283"/>
              <a:gd name="connsiteY16" fmla="*/ 1050878 h 1173708"/>
              <a:gd name="connsiteX17" fmla="*/ 750627 w 1319283"/>
              <a:gd name="connsiteY17" fmla="*/ 1123666 h 1173708"/>
              <a:gd name="connsiteX18" fmla="*/ 677839 w 1319283"/>
              <a:gd name="connsiteY18" fmla="*/ 1173708 h 1173708"/>
              <a:gd name="connsiteX19" fmla="*/ 664191 w 1319283"/>
              <a:gd name="connsiteY19" fmla="*/ 1128215 h 1173708"/>
              <a:gd name="connsiteX20" fmla="*/ 691486 w 1319283"/>
              <a:gd name="connsiteY20" fmla="*/ 1082723 h 1173708"/>
              <a:gd name="connsiteX21" fmla="*/ 632346 w 1319283"/>
              <a:gd name="connsiteY21" fmla="*/ 1014484 h 1173708"/>
              <a:gd name="connsiteX22" fmla="*/ 605050 w 1319283"/>
              <a:gd name="connsiteY22" fmla="*/ 914400 h 1173708"/>
              <a:gd name="connsiteX23" fmla="*/ 577755 w 1319283"/>
              <a:gd name="connsiteY23" fmla="*/ 891654 h 1173708"/>
              <a:gd name="connsiteX24" fmla="*/ 536812 w 1319283"/>
              <a:gd name="connsiteY24" fmla="*/ 905302 h 1173708"/>
              <a:gd name="connsiteX25" fmla="*/ 450376 w 1319283"/>
              <a:gd name="connsiteY25" fmla="*/ 864359 h 1173708"/>
              <a:gd name="connsiteX26" fmla="*/ 377588 w 1319283"/>
              <a:gd name="connsiteY26" fmla="*/ 868908 h 1173708"/>
              <a:gd name="connsiteX27" fmla="*/ 354841 w 1319283"/>
              <a:gd name="connsiteY27" fmla="*/ 905302 h 1173708"/>
              <a:gd name="connsiteX28" fmla="*/ 336644 w 1319283"/>
              <a:gd name="connsiteY28" fmla="*/ 937147 h 1173708"/>
              <a:gd name="connsiteX29" fmla="*/ 259307 w 1319283"/>
              <a:gd name="connsiteY29" fmla="*/ 941696 h 1173708"/>
              <a:gd name="connsiteX30" fmla="*/ 154674 w 1319283"/>
              <a:gd name="connsiteY30" fmla="*/ 900753 h 1173708"/>
              <a:gd name="connsiteX31" fmla="*/ 95534 w 1319283"/>
              <a:gd name="connsiteY31" fmla="*/ 914400 h 1173708"/>
              <a:gd name="connsiteX32" fmla="*/ 77337 w 1319283"/>
              <a:gd name="connsiteY32" fmla="*/ 946245 h 1173708"/>
              <a:gd name="connsiteX33" fmla="*/ 40943 w 1319283"/>
              <a:gd name="connsiteY33" fmla="*/ 978090 h 1173708"/>
              <a:gd name="connsiteX34" fmla="*/ 0 w 1319283"/>
              <a:gd name="connsiteY34" fmla="*/ 1023583 h 1173708"/>
              <a:gd name="connsiteX35" fmla="*/ 4549 w 1319283"/>
              <a:gd name="connsiteY35" fmla="*/ 1059977 h 1173708"/>
              <a:gd name="connsiteX36" fmla="*/ 9098 w 1319283"/>
              <a:gd name="connsiteY36" fmla="*/ 1078174 h 117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19283" h="1173708">
                <a:moveTo>
                  <a:pt x="1296537" y="0"/>
                </a:moveTo>
                <a:lnTo>
                  <a:pt x="1319283" y="59141"/>
                </a:lnTo>
                <a:lnTo>
                  <a:pt x="1251044" y="113732"/>
                </a:lnTo>
                <a:lnTo>
                  <a:pt x="1182806" y="181971"/>
                </a:lnTo>
                <a:lnTo>
                  <a:pt x="1205552" y="254759"/>
                </a:lnTo>
                <a:lnTo>
                  <a:pt x="1173707" y="272956"/>
                </a:lnTo>
                <a:lnTo>
                  <a:pt x="1059976" y="322998"/>
                </a:lnTo>
                <a:lnTo>
                  <a:pt x="1019033" y="350293"/>
                </a:lnTo>
                <a:lnTo>
                  <a:pt x="996286" y="418532"/>
                </a:lnTo>
                <a:lnTo>
                  <a:pt x="968991" y="454926"/>
                </a:lnTo>
                <a:lnTo>
                  <a:pt x="950794" y="527714"/>
                </a:lnTo>
                <a:lnTo>
                  <a:pt x="955343" y="605051"/>
                </a:lnTo>
                <a:lnTo>
                  <a:pt x="855259" y="682389"/>
                </a:lnTo>
                <a:lnTo>
                  <a:pt x="796119" y="723332"/>
                </a:lnTo>
                <a:lnTo>
                  <a:pt x="709683" y="796120"/>
                </a:lnTo>
                <a:lnTo>
                  <a:pt x="714233" y="896203"/>
                </a:lnTo>
                <a:lnTo>
                  <a:pt x="750627" y="1050878"/>
                </a:lnTo>
                <a:lnTo>
                  <a:pt x="750627" y="1123666"/>
                </a:lnTo>
                <a:lnTo>
                  <a:pt x="677839" y="1173708"/>
                </a:lnTo>
                <a:lnTo>
                  <a:pt x="664191" y="1128215"/>
                </a:lnTo>
                <a:lnTo>
                  <a:pt x="691486" y="1082723"/>
                </a:lnTo>
                <a:lnTo>
                  <a:pt x="632346" y="1014484"/>
                </a:lnTo>
                <a:lnTo>
                  <a:pt x="605050" y="914400"/>
                </a:lnTo>
                <a:lnTo>
                  <a:pt x="577755" y="891654"/>
                </a:lnTo>
                <a:lnTo>
                  <a:pt x="536812" y="905302"/>
                </a:lnTo>
                <a:lnTo>
                  <a:pt x="450376" y="864359"/>
                </a:lnTo>
                <a:lnTo>
                  <a:pt x="377588" y="868908"/>
                </a:lnTo>
                <a:lnTo>
                  <a:pt x="354841" y="905302"/>
                </a:lnTo>
                <a:lnTo>
                  <a:pt x="336644" y="937147"/>
                </a:lnTo>
                <a:lnTo>
                  <a:pt x="259307" y="941696"/>
                </a:lnTo>
                <a:lnTo>
                  <a:pt x="154674" y="900753"/>
                </a:lnTo>
                <a:lnTo>
                  <a:pt x="95534" y="914400"/>
                </a:lnTo>
                <a:lnTo>
                  <a:pt x="77337" y="946245"/>
                </a:lnTo>
                <a:lnTo>
                  <a:pt x="40943" y="978090"/>
                </a:lnTo>
                <a:lnTo>
                  <a:pt x="0" y="1023583"/>
                </a:lnTo>
                <a:lnTo>
                  <a:pt x="4549" y="1059977"/>
                </a:lnTo>
                <a:lnTo>
                  <a:pt x="9098" y="1078174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xplosion 1 12"/>
          <p:cNvSpPr/>
          <p:nvPr/>
        </p:nvSpPr>
        <p:spPr bwMode="auto">
          <a:xfrm>
            <a:off x="8100392" y="4844955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Explosion 1 25"/>
          <p:cNvSpPr/>
          <p:nvPr/>
        </p:nvSpPr>
        <p:spPr bwMode="auto">
          <a:xfrm>
            <a:off x="7458628" y="5575152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xplosion 1 26"/>
          <p:cNvSpPr/>
          <p:nvPr/>
        </p:nvSpPr>
        <p:spPr bwMode="auto">
          <a:xfrm>
            <a:off x="7356931" y="5584742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xplosion 1 27"/>
          <p:cNvSpPr/>
          <p:nvPr/>
        </p:nvSpPr>
        <p:spPr bwMode="auto">
          <a:xfrm>
            <a:off x="7660943" y="5656750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xplosion 1 28"/>
          <p:cNvSpPr/>
          <p:nvPr/>
        </p:nvSpPr>
        <p:spPr bwMode="auto">
          <a:xfrm>
            <a:off x="7812409" y="5746591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131558" y="4053385"/>
            <a:ext cx="318448" cy="959893"/>
          </a:xfrm>
          <a:custGeom>
            <a:avLst/>
            <a:gdLst>
              <a:gd name="connsiteX0" fmla="*/ 318448 w 318448"/>
              <a:gd name="connsiteY0" fmla="*/ 959893 h 959893"/>
              <a:gd name="connsiteX1" fmla="*/ 286603 w 318448"/>
              <a:gd name="connsiteY1" fmla="*/ 900752 h 959893"/>
              <a:gd name="connsiteX2" fmla="*/ 236561 w 318448"/>
              <a:gd name="connsiteY2" fmla="*/ 878006 h 959893"/>
              <a:gd name="connsiteX3" fmla="*/ 181970 w 318448"/>
              <a:gd name="connsiteY3" fmla="*/ 855260 h 959893"/>
              <a:gd name="connsiteX4" fmla="*/ 154675 w 318448"/>
              <a:gd name="connsiteY4" fmla="*/ 818866 h 959893"/>
              <a:gd name="connsiteX5" fmla="*/ 86436 w 318448"/>
              <a:gd name="connsiteY5" fmla="*/ 691487 h 959893"/>
              <a:gd name="connsiteX6" fmla="*/ 22746 w 318448"/>
              <a:gd name="connsiteY6" fmla="*/ 550460 h 959893"/>
              <a:gd name="connsiteX7" fmla="*/ 22746 w 318448"/>
              <a:gd name="connsiteY7" fmla="*/ 473122 h 959893"/>
              <a:gd name="connsiteX8" fmla="*/ 0 w 318448"/>
              <a:gd name="connsiteY8" fmla="*/ 377588 h 959893"/>
              <a:gd name="connsiteX9" fmla="*/ 18197 w 318448"/>
              <a:gd name="connsiteY9" fmla="*/ 286603 h 959893"/>
              <a:gd name="connsiteX10" fmla="*/ 22746 w 318448"/>
              <a:gd name="connsiteY10" fmla="*/ 177421 h 959893"/>
              <a:gd name="connsiteX11" fmla="*/ 4549 w 318448"/>
              <a:gd name="connsiteY11" fmla="*/ 90985 h 959893"/>
              <a:gd name="connsiteX12" fmla="*/ 0 w 318448"/>
              <a:gd name="connsiteY12" fmla="*/ 22746 h 959893"/>
              <a:gd name="connsiteX13" fmla="*/ 0 w 318448"/>
              <a:gd name="connsiteY13" fmla="*/ 22746 h 959893"/>
              <a:gd name="connsiteX14" fmla="*/ 50042 w 318448"/>
              <a:gd name="connsiteY14" fmla="*/ 0 h 95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448" h="959893">
                <a:moveTo>
                  <a:pt x="318448" y="959893"/>
                </a:moveTo>
                <a:lnTo>
                  <a:pt x="286603" y="900752"/>
                </a:lnTo>
                <a:lnTo>
                  <a:pt x="236561" y="878006"/>
                </a:lnTo>
                <a:lnTo>
                  <a:pt x="181970" y="855260"/>
                </a:lnTo>
                <a:lnTo>
                  <a:pt x="154675" y="818866"/>
                </a:lnTo>
                <a:lnTo>
                  <a:pt x="86436" y="691487"/>
                </a:lnTo>
                <a:lnTo>
                  <a:pt x="22746" y="550460"/>
                </a:lnTo>
                <a:lnTo>
                  <a:pt x="22746" y="473122"/>
                </a:lnTo>
                <a:lnTo>
                  <a:pt x="0" y="377588"/>
                </a:lnTo>
                <a:lnTo>
                  <a:pt x="18197" y="286603"/>
                </a:lnTo>
                <a:lnTo>
                  <a:pt x="22746" y="177421"/>
                </a:lnTo>
                <a:lnTo>
                  <a:pt x="4549" y="90985"/>
                </a:lnTo>
                <a:lnTo>
                  <a:pt x="0" y="22746"/>
                </a:lnTo>
                <a:lnTo>
                  <a:pt x="0" y="22746"/>
                </a:lnTo>
                <a:lnTo>
                  <a:pt x="50042" y="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134436" y="3184478"/>
            <a:ext cx="1746913" cy="591403"/>
          </a:xfrm>
          <a:custGeom>
            <a:avLst/>
            <a:gdLst>
              <a:gd name="connsiteX0" fmla="*/ 1746913 w 1746913"/>
              <a:gd name="connsiteY0" fmla="*/ 454925 h 591403"/>
              <a:gd name="connsiteX1" fmla="*/ 1624083 w 1746913"/>
              <a:gd name="connsiteY1" fmla="*/ 464023 h 591403"/>
              <a:gd name="connsiteX2" fmla="*/ 1528549 w 1746913"/>
              <a:gd name="connsiteY2" fmla="*/ 327546 h 591403"/>
              <a:gd name="connsiteX3" fmla="*/ 1455761 w 1746913"/>
              <a:gd name="connsiteY3" fmla="*/ 172871 h 591403"/>
              <a:gd name="connsiteX4" fmla="*/ 1291988 w 1746913"/>
              <a:gd name="connsiteY4" fmla="*/ 68238 h 591403"/>
              <a:gd name="connsiteX5" fmla="*/ 1155510 w 1746913"/>
              <a:gd name="connsiteY5" fmla="*/ 22746 h 591403"/>
              <a:gd name="connsiteX6" fmla="*/ 1059976 w 1746913"/>
              <a:gd name="connsiteY6" fmla="*/ 0 h 591403"/>
              <a:gd name="connsiteX7" fmla="*/ 891654 w 1746913"/>
              <a:gd name="connsiteY7" fmla="*/ 68238 h 591403"/>
              <a:gd name="connsiteX8" fmla="*/ 832513 w 1746913"/>
              <a:gd name="connsiteY8" fmla="*/ 159223 h 591403"/>
              <a:gd name="connsiteX9" fmla="*/ 773373 w 1746913"/>
              <a:gd name="connsiteY9" fmla="*/ 263856 h 591403"/>
              <a:gd name="connsiteX10" fmla="*/ 645994 w 1746913"/>
              <a:gd name="connsiteY10" fmla="*/ 373038 h 591403"/>
              <a:gd name="connsiteX11" fmla="*/ 509516 w 1746913"/>
              <a:gd name="connsiteY11" fmla="*/ 450376 h 591403"/>
              <a:gd name="connsiteX12" fmla="*/ 373039 w 1746913"/>
              <a:gd name="connsiteY12" fmla="*/ 500418 h 591403"/>
              <a:gd name="connsiteX13" fmla="*/ 191068 w 1746913"/>
              <a:gd name="connsiteY13" fmla="*/ 550459 h 591403"/>
              <a:gd name="connsiteX14" fmla="*/ 36394 w 1746913"/>
              <a:gd name="connsiteY14" fmla="*/ 577755 h 591403"/>
              <a:gd name="connsiteX15" fmla="*/ 0 w 1746913"/>
              <a:gd name="connsiteY15" fmla="*/ 591403 h 59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6913" h="591403">
                <a:moveTo>
                  <a:pt x="1746913" y="454925"/>
                </a:moveTo>
                <a:lnTo>
                  <a:pt x="1624083" y="464023"/>
                </a:lnTo>
                <a:lnTo>
                  <a:pt x="1528549" y="327546"/>
                </a:lnTo>
                <a:lnTo>
                  <a:pt x="1455761" y="172871"/>
                </a:lnTo>
                <a:lnTo>
                  <a:pt x="1291988" y="68238"/>
                </a:lnTo>
                <a:lnTo>
                  <a:pt x="1155510" y="22746"/>
                </a:lnTo>
                <a:lnTo>
                  <a:pt x="1059976" y="0"/>
                </a:lnTo>
                <a:lnTo>
                  <a:pt x="891654" y="68238"/>
                </a:lnTo>
                <a:lnTo>
                  <a:pt x="832513" y="159223"/>
                </a:lnTo>
                <a:lnTo>
                  <a:pt x="773373" y="263856"/>
                </a:lnTo>
                <a:lnTo>
                  <a:pt x="645994" y="373038"/>
                </a:lnTo>
                <a:lnTo>
                  <a:pt x="509516" y="450376"/>
                </a:lnTo>
                <a:lnTo>
                  <a:pt x="373039" y="500418"/>
                </a:lnTo>
                <a:lnTo>
                  <a:pt x="191068" y="550459"/>
                </a:lnTo>
                <a:lnTo>
                  <a:pt x="36394" y="577755"/>
                </a:lnTo>
                <a:lnTo>
                  <a:pt x="0" y="591403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xplosion 1 31"/>
          <p:cNvSpPr/>
          <p:nvPr/>
        </p:nvSpPr>
        <p:spPr bwMode="auto">
          <a:xfrm>
            <a:off x="3239852" y="3172330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xplosion 1 32"/>
          <p:cNvSpPr/>
          <p:nvPr/>
        </p:nvSpPr>
        <p:spPr bwMode="auto">
          <a:xfrm>
            <a:off x="3239852" y="2712795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xplosion 1 33"/>
          <p:cNvSpPr/>
          <p:nvPr/>
        </p:nvSpPr>
        <p:spPr bwMode="auto">
          <a:xfrm>
            <a:off x="3233746" y="2316629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xplosion 1 34"/>
          <p:cNvSpPr/>
          <p:nvPr/>
        </p:nvSpPr>
        <p:spPr bwMode="auto">
          <a:xfrm>
            <a:off x="3957043" y="1952836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xplosion 1 35"/>
          <p:cNvSpPr/>
          <p:nvPr/>
        </p:nvSpPr>
        <p:spPr bwMode="auto">
          <a:xfrm>
            <a:off x="3121784" y="3408171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571164" y="5513696"/>
            <a:ext cx="259308" cy="186519"/>
          </a:xfrm>
          <a:custGeom>
            <a:avLst/>
            <a:gdLst>
              <a:gd name="connsiteX0" fmla="*/ 259308 w 259308"/>
              <a:gd name="connsiteY0" fmla="*/ 122829 h 186519"/>
              <a:gd name="connsiteX1" fmla="*/ 218364 w 259308"/>
              <a:gd name="connsiteY1" fmla="*/ 72788 h 186519"/>
              <a:gd name="connsiteX2" fmla="*/ 136478 w 259308"/>
              <a:gd name="connsiteY2" fmla="*/ 22746 h 186519"/>
              <a:gd name="connsiteX3" fmla="*/ 22746 w 259308"/>
              <a:gd name="connsiteY3" fmla="*/ 0 h 186519"/>
              <a:gd name="connsiteX4" fmla="*/ 0 w 259308"/>
              <a:gd name="connsiteY4" fmla="*/ 18197 h 186519"/>
              <a:gd name="connsiteX5" fmla="*/ 59140 w 259308"/>
              <a:gd name="connsiteY5" fmla="*/ 54591 h 186519"/>
              <a:gd name="connsiteX6" fmla="*/ 181970 w 259308"/>
              <a:gd name="connsiteY6" fmla="*/ 113731 h 186519"/>
              <a:gd name="connsiteX7" fmla="*/ 195618 w 259308"/>
              <a:gd name="connsiteY7" fmla="*/ 186519 h 186519"/>
              <a:gd name="connsiteX8" fmla="*/ 259308 w 259308"/>
              <a:gd name="connsiteY8" fmla="*/ 122829 h 1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08" h="186519">
                <a:moveTo>
                  <a:pt x="259308" y="122829"/>
                </a:moveTo>
                <a:lnTo>
                  <a:pt x="218364" y="72788"/>
                </a:lnTo>
                <a:lnTo>
                  <a:pt x="136478" y="22746"/>
                </a:lnTo>
                <a:lnTo>
                  <a:pt x="22746" y="0"/>
                </a:lnTo>
                <a:lnTo>
                  <a:pt x="0" y="18197"/>
                </a:lnTo>
                <a:lnTo>
                  <a:pt x="59140" y="54591"/>
                </a:lnTo>
                <a:lnTo>
                  <a:pt x="181970" y="113731"/>
                </a:lnTo>
                <a:lnTo>
                  <a:pt x="195618" y="186519"/>
                </a:lnTo>
                <a:lnTo>
                  <a:pt x="259308" y="122829"/>
                </a:ln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Explosion 1 37"/>
          <p:cNvSpPr/>
          <p:nvPr/>
        </p:nvSpPr>
        <p:spPr bwMode="auto">
          <a:xfrm>
            <a:off x="2951820" y="6309320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Explosion 1 38"/>
          <p:cNvSpPr/>
          <p:nvPr/>
        </p:nvSpPr>
        <p:spPr bwMode="auto">
          <a:xfrm>
            <a:off x="2183134" y="6025030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Explosion 1 39"/>
          <p:cNvSpPr/>
          <p:nvPr/>
        </p:nvSpPr>
        <p:spPr bwMode="auto">
          <a:xfrm>
            <a:off x="2081437" y="5431136"/>
            <a:ext cx="101697" cy="14401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xplosion 1 40"/>
          <p:cNvSpPr/>
          <p:nvPr/>
        </p:nvSpPr>
        <p:spPr bwMode="auto">
          <a:xfrm>
            <a:off x="1115616" y="5791173"/>
            <a:ext cx="101697" cy="14401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1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Functionality, Usage, </a:t>
            </a:r>
            <a:br>
              <a:rPr lang="en-US" altLang="en-US" sz="4400" dirty="0" smtClean="0"/>
            </a:br>
            <a:r>
              <a:rPr lang="en-US" altLang="en-US" sz="4400" dirty="0" smtClean="0"/>
              <a:t>and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572" y="2274838"/>
            <a:ext cx="7764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Performance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Experienced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Unique </a:t>
            </a:r>
            <a:r>
              <a:rPr lang="en-US" altLang="en-US" sz="4000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Applications / </a:t>
            </a:r>
            <a:r>
              <a:rPr lang="en-US" altLang="en-US" sz="40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Mission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b="1" kern="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Future Plans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856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Contact Info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572" y="1808820"/>
            <a:ext cx="77640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NOAA / NOS</a:t>
            </a:r>
          </a:p>
          <a:p>
            <a:pPr algn="ctr">
              <a:spcAft>
                <a:spcPts val="600"/>
              </a:spcAft>
            </a:pPr>
            <a:r>
              <a:rPr lang="en-US" sz="32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Center for Operational Oceanographic Products and Services</a:t>
            </a:r>
          </a:p>
          <a:p>
            <a:pPr algn="ctr">
              <a:spcBef>
                <a:spcPts val="120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Engineering Division </a:t>
            </a:r>
            <a:endParaRPr lang="en-US" sz="2400" b="1" kern="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n-US" sz="2400" b="1" kern="0" dirty="0" smtClean="0">
                <a:solidFill>
                  <a:srgbClr val="000000"/>
                </a:solidFill>
                <a:latin typeface="Times New Roman"/>
              </a:rPr>
              <a:t>Systems 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Support and Evaluation Branch</a:t>
            </a:r>
          </a:p>
          <a:p>
            <a:pPr marL="457200">
              <a:spcBef>
                <a:spcPts val="1200"/>
              </a:spcBef>
              <a:tabLst>
                <a:tab pos="4229100" algn="l"/>
              </a:tabLst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Scott Mowery 	Warren Krug</a:t>
            </a:r>
          </a:p>
          <a:p>
            <a:pPr marL="457200">
              <a:spcBef>
                <a:spcPts val="0"/>
              </a:spcBef>
              <a:tabLst>
                <a:tab pos="4229100" algn="l"/>
              </a:tabLst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757-842-4442	757-842-4424</a:t>
            </a:r>
          </a:p>
          <a:p>
            <a:pPr marL="457200">
              <a:spcBef>
                <a:spcPts val="0"/>
              </a:spcBef>
              <a:tabLst>
                <a:tab pos="4229100" algn="l"/>
              </a:tabLst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Scott.Mowery@noaa.gov	Warren.Krug@noaa.gov</a:t>
            </a:r>
          </a:p>
          <a:p>
            <a:pPr>
              <a:spcAft>
                <a:spcPts val="0"/>
              </a:spcAft>
            </a:pPr>
            <a:endParaRPr lang="en-US" sz="2000" b="1" kern="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672 </a:t>
            </a: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Independence Parkway</a:t>
            </a:r>
          </a:p>
          <a:p>
            <a:pPr algn="ctr"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latin typeface="Times New Roman"/>
              </a:rPr>
              <a:t>Chesapeake, VA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/>
              </a:rPr>
              <a:t>23320</a:t>
            </a:r>
            <a:endParaRPr lang="en-US" sz="3200" b="1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70391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242</Words>
  <Application>Microsoft Office PowerPoint</Application>
  <PresentationFormat>On-screen Show (4:3)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Generic</vt:lpstr>
      <vt:lpstr>PowerPoint Presentation</vt:lpstr>
      <vt:lpstr>Agenda</vt:lpstr>
      <vt:lpstr>National Water Level Observations Program</vt:lpstr>
      <vt:lpstr>Typical CO-OPS Stations</vt:lpstr>
      <vt:lpstr>Physical Oceanographic Real-Time System (PORTS)</vt:lpstr>
      <vt:lpstr>Channel Use &amp; Numbers</vt:lpstr>
      <vt:lpstr>Station Locations</vt:lpstr>
      <vt:lpstr>Functionality, Usage,  and Outlook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Hardy</dc:creator>
  <cp:lastModifiedBy>Scott Mowery</cp:lastModifiedBy>
  <cp:revision>58</cp:revision>
  <cp:lastPrinted>2014-04-09T16:30:33Z</cp:lastPrinted>
  <dcterms:created xsi:type="dcterms:W3CDTF">1601-01-01T00:00:00Z</dcterms:created>
  <dcterms:modified xsi:type="dcterms:W3CDTF">2014-05-06T20:17:59Z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